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65" r:id="rId2"/>
    <p:sldId id="257" r:id="rId3"/>
    <p:sldId id="258" r:id="rId4"/>
    <p:sldId id="263" r:id="rId5"/>
    <p:sldId id="261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83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1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935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33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9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25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6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6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27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9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75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2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17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0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4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5E4B-F778-4A9C-90D7-459CACB52C3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B22E-08E1-4B71-ABAE-1E50CEF66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7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53194" y="2054457"/>
            <a:ext cx="9056914" cy="2434766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Социально-психологическое тестирование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03863" y="6117882"/>
            <a:ext cx="5304972" cy="52251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Таганрог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B1A6FA-02F2-48F5-9A41-9E1D4E10C491}"/>
              </a:ext>
            </a:extLst>
          </p:cNvPr>
          <p:cNvSpPr txBox="1"/>
          <p:nvPr/>
        </p:nvSpPr>
        <p:spPr>
          <a:xfrm>
            <a:off x="1194137" y="478860"/>
            <a:ext cx="997502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медико-психолого-педагогического сопровождения детей и подростков»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423015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4" y="354841"/>
            <a:ext cx="7397086" cy="6005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Уважаемые родители!</a:t>
            </a:r>
          </a:p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Вы являетесь самыми близкими и значимыми людьми для своего ребенка. Вы стремитесь быть успешными родителями, испытываете беспокойство за настоящее и будущее своих детей.</a:t>
            </a:r>
          </a:p>
          <a:p>
            <a:pPr marL="0" indent="0"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К сожалению, сегодня алкоголь и наркотики стали частью молодёжной среды. Вашему ребенку могут предложить </a:t>
            </a:r>
            <a:r>
              <a:rPr lang="ru-RU" sz="2400" b="1" dirty="0" err="1">
                <a:latin typeface="Monotype Corsiva" panose="03010101010201010101" pitchFamily="66" charset="0"/>
              </a:rPr>
              <a:t>психоактивные</a:t>
            </a:r>
            <a:r>
              <a:rPr lang="ru-RU" sz="2400" b="1" dirty="0">
                <a:latin typeface="Monotype Corsiva" panose="03010101010201010101" pitchFamily="66" charset="0"/>
              </a:rPr>
              <a:t> вещества в школе, во дворе, на дискотеке, в сети Интернет.  До 60% подростков отмечают, что испытывают давление со стороны сверстников, побуждающих их принимать ПАВ. Невозможно изолировать подростка от </a:t>
            </a:r>
            <a:r>
              <a:rPr lang="ru-RU" sz="2400" b="1">
                <a:latin typeface="Monotype Corsiva" panose="03010101010201010101" pitchFamily="66" charset="0"/>
              </a:rPr>
              <a:t>реальности </a:t>
            </a:r>
            <a:r>
              <a:rPr lang="ru-RU" sz="2400" b="1" smtClean="0">
                <a:latin typeface="Monotype Corsiva" panose="03010101010201010101" pitchFamily="66" charset="0"/>
              </a:rPr>
              <a:t>,просто </a:t>
            </a:r>
            <a:r>
              <a:rPr lang="ru-RU" sz="2400" b="1" dirty="0">
                <a:latin typeface="Monotype Corsiva" panose="03010101010201010101" pitchFamily="66" charset="0"/>
              </a:rPr>
              <a:t>запретив ходить на дискотеки, гулять с друзьями, общаться в социальных сетях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Мы предлагаем вам включиться в работу по ранней профилактике вовлечения подростков в употребление </a:t>
            </a:r>
            <a:r>
              <a:rPr lang="ru-RU" sz="2400" b="1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психоактивных</a:t>
            </a:r>
            <a:r>
              <a:rPr lang="ru-RU" sz="2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 веществ!</a:t>
            </a:r>
          </a:p>
        </p:txBody>
      </p:sp>
      <p:pic>
        <p:nvPicPr>
          <p:cNvPr id="1026" name="Picture 2" descr="http://epifanskoe.ru/upload/iblock/e76/e76add27fb066c1e9c8b5da2913d3e1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9" r="12882"/>
          <a:stretch/>
        </p:blipFill>
        <p:spPr bwMode="auto">
          <a:xfrm>
            <a:off x="382137" y="1340489"/>
            <a:ext cx="3848670" cy="38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43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44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Социально-психологическое тестирование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11" y="1883391"/>
            <a:ext cx="11739685" cy="4844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      </a:t>
            </a:r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ru-RU" sz="3200" b="1" dirty="0">
                <a:latin typeface="Monotype Corsiva" panose="03010101010201010101" pitchFamily="66" charset="0"/>
              </a:rPr>
              <a:t>направлено на выявление склонности подростков к вовлечению в употребление психоактивных веществ;</a:t>
            </a:r>
          </a:p>
          <a:p>
            <a:pPr marL="0" indent="0">
              <a:buNone/>
            </a:pPr>
            <a:endParaRPr lang="ru-RU" sz="24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/>
              <a:t>          </a:t>
            </a:r>
            <a:r>
              <a:rPr lang="ru-RU" sz="3200" b="1" dirty="0">
                <a:latin typeface="Monotype Corsiva" panose="03010101010201010101" pitchFamily="66" charset="0"/>
              </a:rPr>
              <a:t>не выявляет подростков, употребляющих наркотики;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b="1" dirty="0">
                <a:latin typeface="Monotype Corsiva" panose="03010101010201010101" pitchFamily="66" charset="0"/>
              </a:rPr>
              <a:t>         позволяет изучить личностные и поведенческие особенности,       которые могут стать </a:t>
            </a:r>
            <a:r>
              <a:rPr lang="ru-RU" sz="3200" b="1" u="sng" dirty="0">
                <a:latin typeface="Monotype Corsiva" panose="03010101010201010101" pitchFamily="66" charset="0"/>
              </a:rPr>
              <a:t>факторами риска употребления психоактивных веществ </a:t>
            </a:r>
            <a:r>
              <a:rPr lang="ru-RU" sz="3200" b="1" dirty="0">
                <a:latin typeface="Monotype Corsiva" panose="03010101010201010101" pitchFamily="66" charset="0"/>
              </a:rPr>
              <a:t>(при определенных обстоятельствах), т. е. выявляет насколько подросток  подвержен тем или иным рискам вовлечения в употребление </a:t>
            </a:r>
            <a:r>
              <a:rPr lang="ru-RU" sz="3200" b="1" dirty="0" err="1">
                <a:latin typeface="Monotype Corsiva" panose="03010101010201010101" pitchFamily="66" charset="0"/>
              </a:rPr>
              <a:t>психоактивных</a:t>
            </a:r>
            <a:r>
              <a:rPr lang="ru-RU" sz="3200" b="1" dirty="0">
                <a:latin typeface="Monotype Corsiva" panose="03010101010201010101" pitchFamily="66" charset="0"/>
              </a:rPr>
              <a:t> веществ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6" name="Picture 2" descr="https://kazenergocentre.kz/sites/default/files/field/image/znak_okli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6" y="1756104"/>
            <a:ext cx="794181" cy="9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kazenergocentre.kz/sites/default/files/field/image/znak_okli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11" y="3217123"/>
            <a:ext cx="794181" cy="9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azenergocentre.kz/sites/default/files/field/image/znak_okli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12" y="4242225"/>
            <a:ext cx="794180" cy="9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87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8566186"/>
              </p:ext>
            </p:extLst>
          </p:nvPr>
        </p:nvGraphicFramePr>
        <p:xfrm>
          <a:off x="409433" y="1419369"/>
          <a:ext cx="11204812" cy="43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612">
                  <a:extLst>
                    <a:ext uri="{9D8B030D-6E8A-4147-A177-3AD203B41FA5}">
                      <a16:colId xmlns:a16="http://schemas.microsoft.com/office/drawing/2014/main" xmlns="" val="2370036977"/>
                    </a:ext>
                  </a:extLst>
                </a:gridCol>
                <a:gridCol w="5643200">
                  <a:extLst>
                    <a:ext uri="{9D8B030D-6E8A-4147-A177-3AD203B41FA5}">
                      <a16:colId xmlns:a16="http://schemas.microsoft.com/office/drawing/2014/main" xmlns="" val="476701828"/>
                    </a:ext>
                  </a:extLst>
                </a:gridCol>
              </a:tblGrid>
              <a:tr h="1002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Факторы риска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социально-психологические условия , повышающие угрозу вовлечения в употребление ПАВ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Факторы защиты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обстоятельства,</a:t>
                      </a: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повышающие психологическую устойчивость к воздействию факторов риска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994670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асоциальных установок социума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Принятие родителями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382943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Подверженность влиянию группы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Принятие одноклассниками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6612572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Употребление ПАВ в социальном окружении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Социальная активность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1311166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Склонность к риску (опасности)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Самоконтроль поведения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0789389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Потребность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одобрении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Самоэффективность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0216989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r>
                        <a:rPr lang="ru-RU" b="1" dirty="0"/>
                        <a:t>Тревожность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02264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r>
                        <a:rPr lang="ru-RU" b="1" dirty="0"/>
                        <a:t>Импульсивность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745956"/>
                  </a:ext>
                </a:extLst>
              </a:tr>
              <a:tr h="400854"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Фрустрация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96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6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44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 Безопасные условия тестирования</a:t>
            </a:r>
            <a:endParaRPr lang="ru-RU" sz="4400" b="1" dirty="0">
              <a:solidFill>
                <a:schemeClr val="accent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2057401"/>
            <a:ext cx="11668837" cy="4670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Добровольность: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обучающиеся младше 15 лет участвуют при наличии письменного информированного согласия одного из родителей (законных представителей); обучающиеся в возрасте 15 лет и старше самостоятельно дают письменное информированное согласие;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Анонимность: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каждому участнику присваивается персональный код, результаты тестирования также кодируются и обработка проходит без персональных данных  (без ФИО);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Конфиденциальность:</a:t>
            </a:r>
            <a:r>
              <a:rPr lang="ru-RU" sz="3200" b="1" dirty="0"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персональные коды участников хранятся в образовательной организации, при соблюдении принципов конфиденциальности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0967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44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НУЖНО ЛИ ТЕСТИРОВАНИЕ  ВАШЕЙ СЕМЬЕ?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5331" y="2057401"/>
            <a:ext cx="6632812" cy="4425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b="1" dirty="0">
                <a:latin typeface="Monotype Corsiva" panose="03010101010201010101" pitchFamily="66" charset="0"/>
              </a:rPr>
              <a:t>Да – если вы понимаете значимость этой проблемы и необходимость ранней профилактики!</a:t>
            </a:r>
          </a:p>
          <a:p>
            <a:pPr marL="0" indent="0">
              <a:buNone/>
            </a:pPr>
            <a:r>
              <a:rPr lang="ru-RU" sz="3200" b="1" dirty="0">
                <a:latin typeface="Monotype Corsiva" panose="03010101010201010101" pitchFamily="66" charset="0"/>
              </a:rPr>
              <a:t>Вы можете сами проявить инициативу и предложить ребёнку участвовать в социально-психологическом тестировании!</a:t>
            </a:r>
          </a:p>
          <a:p>
            <a:pPr marL="0" indent="0">
              <a:buNone/>
            </a:pPr>
            <a:r>
              <a:rPr lang="ru-RU" sz="3200" b="1" dirty="0">
                <a:latin typeface="Monotype Corsiva" panose="03010101010201010101" pitchFamily="66" charset="0"/>
              </a:rPr>
              <a:t>Помните: проблему легче предотвратить, чем справиться с ней!</a:t>
            </a:r>
          </a:p>
        </p:txBody>
      </p:sp>
      <p:pic>
        <p:nvPicPr>
          <p:cNvPr id="6" name="Picture 2" descr="http://linevoshl.ru/upload/iblock/7ba/%D0%9D%D0%B0%20%D1%81%D0%B0%D0%B9%D1%82%20%D0%A1%D0%9F%D0%A2_page-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0" t="54413" r="17204"/>
          <a:stretch/>
        </p:blipFill>
        <p:spPr bwMode="auto">
          <a:xfrm>
            <a:off x="191068" y="2732247"/>
            <a:ext cx="5008729" cy="30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44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836" y="764373"/>
            <a:ext cx="8981364" cy="129302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Как уберечь ребёнка </a:t>
            </a:r>
            <a:br>
              <a:rPr lang="ru-RU" sz="36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от употребления </a:t>
            </a:r>
            <a:r>
              <a:rPr lang="ru-RU" sz="3600" b="1" dirty="0" err="1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психоактивных</a:t>
            </a:r>
            <a:r>
              <a:rPr lang="ru-RU" sz="3600" b="1" dirty="0">
                <a:solidFill>
                  <a:schemeClr val="accent1"/>
                </a:solidFill>
                <a:latin typeface="Monotype Corsiva" panose="03010101010201010101" pitchFamily="66" charset="0"/>
                <a:ea typeface="+mn-ea"/>
                <a:cs typeface="+mn-cs"/>
              </a:rPr>
              <a:t> веществ?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3773" y="2057401"/>
            <a:ext cx="11723427" cy="46436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Monotype Corsiva" panose="03010101010201010101" pitchFamily="66" charset="0"/>
              </a:rPr>
              <a:t>Учитесь видеть мир глазами ребёнка. Для этого полезно вспомнить себя в таком же возрасте.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Monotype Corsiva" panose="03010101010201010101" pitchFamily="66" charset="0"/>
              </a:rPr>
              <a:t>Умейте слушать. Поймите, чем живёт ваш ребёнок, о чём он думает, что чувствует.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Monotype Corsiva" panose="03010101010201010101" pitchFamily="66" charset="0"/>
              </a:rPr>
              <a:t>Рассказывайте о своём опыте, чтобы ребёнку было легче говорить о себе.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Monotype Corsiva" panose="03010101010201010101" pitchFamily="66" charset="0"/>
              </a:rPr>
              <a:t>Научите ребёнка говорить «нет». Важно, чтобы он в семье имел на это право. Тогда ему легче будет сопротивляться давлению сверстников, предлагающих </a:t>
            </a:r>
            <a:r>
              <a:rPr lang="ru-RU" sz="2800" b="1" dirty="0" err="1">
                <a:latin typeface="Monotype Corsiva" panose="03010101010201010101" pitchFamily="66" charset="0"/>
              </a:rPr>
              <a:t>психоактивные</a:t>
            </a:r>
            <a:r>
              <a:rPr lang="ru-RU" sz="2800" b="1" dirty="0">
                <a:latin typeface="Monotype Corsiva" panose="03010101010201010101" pitchFamily="66" charset="0"/>
              </a:rPr>
              <a:t> вещества.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Monotype Corsiva" panose="03010101010201010101" pitchFamily="66" charset="0"/>
              </a:rPr>
              <a:t>Разделяйте проблемы ребёнка и оказывайте ему поддержку.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latin typeface="Monotype Corsiva" panose="03010101010201010101" pitchFamily="66" charset="0"/>
              </a:rPr>
              <a:t>Учите ребёнка решать проблемы, а не избегать их. Если у него не получается самостоятельно, то пройдите весь путь решения проблемы с ним вместе.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134590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996288"/>
            <a:ext cx="10820400" cy="5222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800" b="1" cap="all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8800" b="1" cap="all" dirty="0">
                <a:solidFill>
                  <a:schemeClr val="accent1"/>
                </a:solidFill>
                <a:latin typeface="Monotype Corsiva" panose="03010101010201010101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800" b="1" cap="all" dirty="0">
                <a:solidFill>
                  <a:schemeClr val="accent1"/>
                </a:solidFill>
                <a:latin typeface="Monotype Corsiva" panose="03010101010201010101" pitchFamily="66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36246204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400</TotalTime>
  <Words>427</Words>
  <Application>Microsoft Office PowerPoint</Application>
  <PresentationFormat>Произвольный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След самолета</vt:lpstr>
      <vt:lpstr>Социально-психологическое тестирование</vt:lpstr>
      <vt:lpstr>Слайд 2</vt:lpstr>
      <vt:lpstr>Социально-психологическое тестирование</vt:lpstr>
      <vt:lpstr>Слайд 4</vt:lpstr>
      <vt:lpstr> Безопасные условия тестирования</vt:lpstr>
      <vt:lpstr>НУЖНО ЛИ ТЕСТИРОВАНИЕ  ВАШЕЙ СЕМЬЕ?</vt:lpstr>
      <vt:lpstr>Как уберечь ребёнка  от употребления психоактивных веществ?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цмппс</cp:lastModifiedBy>
  <cp:revision>29</cp:revision>
  <dcterms:created xsi:type="dcterms:W3CDTF">2020-08-18T11:53:41Z</dcterms:created>
  <dcterms:modified xsi:type="dcterms:W3CDTF">2020-08-27T14:00:31Z</dcterms:modified>
</cp:coreProperties>
</file>